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88" r:id="rId3"/>
    <p:sldId id="257" r:id="rId4"/>
    <p:sldId id="258" r:id="rId5"/>
    <p:sldId id="272" r:id="rId6"/>
    <p:sldId id="286" r:id="rId7"/>
    <p:sldId id="287" r:id="rId8"/>
    <p:sldId id="275" r:id="rId9"/>
    <p:sldId id="281" r:id="rId10"/>
    <p:sldId id="289" r:id="rId11"/>
    <p:sldId id="268" r:id="rId12"/>
    <p:sldId id="277" r:id="rId13"/>
    <p:sldId id="278" r:id="rId14"/>
    <p:sldId id="279" r:id="rId15"/>
    <p:sldId id="265" r:id="rId16"/>
    <p:sldId id="280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F5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689" autoAdjust="0"/>
  </p:normalViewPr>
  <p:slideViewPr>
    <p:cSldViewPr>
      <p:cViewPr>
        <p:scale>
          <a:sx n="108" d="100"/>
          <a:sy n="108" d="100"/>
        </p:scale>
        <p:origin x="413" y="17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435AA-9251-455C-B0FE-B56E218A48EE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A3F94-E1AD-45B9-B62D-900C4F9BC4D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25816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The title page is not in the description but I think it’s important (because I will ask them to put the name of the tutor and the number of words)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title should give away the main purpose of the article.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The title page is not in the description but I think it’s important (because I will ask them to put the name of the tutor and the number of words)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The title page is not in the description but I think it’s important (because I will ask them to put the name of the tutor and the number of words)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title should give away the main purpose of the article.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title should give away the main purpose of the article.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title should give away the main purpose of the article.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title should give away the main purpose of the article.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title should give away the main purpose of the article.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3F94-E1AD-45B9-B62D-900C4F9BC4DE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9933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BD67E9-805E-4CE7-AB42-D520ACEDFD2B}" type="datetimeFigureOut">
              <a:rPr lang="en-AU" smtClean="0"/>
              <a:pPr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5345A7-062A-47A5-9E77-88A9A5D161E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3201 HSL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39035" cy="1260629"/>
          </a:xfrm>
        </p:spPr>
        <p:txBody>
          <a:bodyPr/>
          <a:lstStyle/>
          <a:p>
            <a:r>
              <a:rPr lang="en-AU" dirty="0" smtClean="0"/>
              <a:t>Tutorial 6 </a:t>
            </a:r>
          </a:p>
          <a:p>
            <a:r>
              <a:rPr lang="en-AU" dirty="0" smtClean="0"/>
              <a:t>Information on Assignment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9786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Analysis of current 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AU" dirty="0"/>
          </a:p>
          <a:p>
            <a:pPr marL="685800" lvl="2" indent="0">
              <a:buNone/>
            </a:pPr>
            <a:r>
              <a:rPr lang="en-AU" dirty="0" smtClean="0"/>
              <a:t>Discuss </a:t>
            </a:r>
            <a:r>
              <a:rPr lang="en-AU" dirty="0"/>
              <a:t>the current controls in place: How is the </a:t>
            </a:r>
            <a:r>
              <a:rPr lang="en-AU" dirty="0" smtClean="0"/>
              <a:t>issue </a:t>
            </a:r>
            <a:r>
              <a:rPr lang="en-AU" dirty="0"/>
              <a:t>being currently </a:t>
            </a:r>
            <a:r>
              <a:rPr lang="en-AU" dirty="0" smtClean="0"/>
              <a:t>managed?</a:t>
            </a:r>
          </a:p>
          <a:p>
            <a:pPr marL="685800" lvl="2" indent="0">
              <a:buNone/>
            </a:pPr>
            <a:endParaRPr lang="en-AU" dirty="0" smtClean="0"/>
          </a:p>
          <a:p>
            <a:pPr marL="685800" lvl="2" indent="0">
              <a:buNone/>
            </a:pPr>
            <a:r>
              <a:rPr lang="en-AU" dirty="0" smtClean="0"/>
              <a:t>What </a:t>
            </a:r>
            <a:r>
              <a:rPr lang="en-AU" dirty="0"/>
              <a:t>are identifying their strengths and weaknesses.</a:t>
            </a:r>
          </a:p>
          <a:p>
            <a:pPr marL="685800" lvl="2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591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Analysis of the issues 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7342131"/>
              </p:ext>
            </p:extLst>
          </p:nvPr>
        </p:nvGraphicFramePr>
        <p:xfrm>
          <a:off x="1043608" y="2420888"/>
          <a:ext cx="6777036" cy="3762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536676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DESCRIPTIVE</a:t>
                      </a:r>
                      <a:r>
                        <a:rPr lang="en-AU" sz="1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WRITING</a:t>
                      </a:r>
                      <a:endParaRPr lang="en-A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CRITICAL/ANALYTICAL</a:t>
                      </a:r>
                      <a:r>
                        <a:rPr lang="en-A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WRITING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States what happened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Identifies the significance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States what something is like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Evaluates (judges the value) strengths and weaknesses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Gives the story so far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Weighs one piece of information against another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States the order in which things happened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Makes reasoned judgements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>
                          <a:solidFill>
                            <a:schemeClr val="tx1"/>
                          </a:solidFill>
                          <a:effectLst/>
                        </a:rPr>
                        <a:t>Says how to do something</a:t>
                      </a:r>
                      <a:endParaRPr lang="en-A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Argues a case according to evidence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Explains what a theory says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Shows why something is relevant or suitable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Explains how something works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Indicates why something will work (best)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>
                          <a:solidFill>
                            <a:schemeClr val="tx1"/>
                          </a:solidFill>
                          <a:effectLst/>
                        </a:rPr>
                        <a:t>Notes the method used</a:t>
                      </a:r>
                      <a:endParaRPr lang="en-A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Indicates whether something is appropriate or suitable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Says when something occurred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Identifies why they timing is important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>
                          <a:solidFill>
                            <a:schemeClr val="tx1"/>
                          </a:solidFill>
                          <a:effectLst/>
                        </a:rPr>
                        <a:t>States the different components</a:t>
                      </a:r>
                      <a:endParaRPr lang="en-A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Weighs up the importance of component parts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States options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GIves reason for the selection of each option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>
                          <a:solidFill>
                            <a:schemeClr val="tx1"/>
                          </a:solidFill>
                          <a:effectLst/>
                        </a:rPr>
                        <a:t>Lists details</a:t>
                      </a:r>
                      <a:endParaRPr lang="en-A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Evaluates the relative significance of details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>
                          <a:solidFill>
                            <a:schemeClr val="tx1"/>
                          </a:solidFill>
                          <a:effectLst/>
                        </a:rPr>
                        <a:t>Lists in any order</a:t>
                      </a:r>
                      <a:endParaRPr lang="en-A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Structures information in order (eg. of importance)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>
                          <a:solidFill>
                            <a:schemeClr val="tx1"/>
                          </a:solidFill>
                          <a:effectLst/>
                        </a:rPr>
                        <a:t>States links between items</a:t>
                      </a:r>
                      <a:endParaRPr lang="en-A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Shows the relevance of links between pieces of information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  <a:tr h="21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</a:rPr>
                        <a:t>Gives information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Draws conclusions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D4F59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57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Recommendations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6777317" cy="4464496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AU" dirty="0" smtClean="0"/>
              <a:t>Suggest </a:t>
            </a:r>
            <a:r>
              <a:rPr lang="en-AU" dirty="0"/>
              <a:t>a few possibilities as recommendations for </a:t>
            </a:r>
            <a:r>
              <a:rPr lang="en-AU" dirty="0" smtClean="0"/>
              <a:t>improvement.</a:t>
            </a:r>
            <a:endParaRPr lang="en-AU" dirty="0"/>
          </a:p>
          <a:p>
            <a:pPr marL="68580" indent="0">
              <a:buNone/>
            </a:pPr>
            <a:endParaRPr lang="en-AU" dirty="0" smtClean="0"/>
          </a:p>
          <a:p>
            <a:pPr marL="68580" indent="0">
              <a:buNone/>
            </a:pPr>
            <a:r>
              <a:rPr lang="en-US" b="1" dirty="0" smtClean="0"/>
              <a:t>Recommended format for recommendations: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/>
              <a:t>- it is recommended</a:t>
            </a:r>
            <a:r>
              <a:rPr lang="en-US" dirty="0"/>
              <a:t> ............</a:t>
            </a:r>
            <a:br>
              <a:rPr lang="en-US" dirty="0"/>
            </a:br>
            <a:r>
              <a:rPr lang="en-US" dirty="0"/>
              <a:t>................................................</a:t>
            </a:r>
            <a:br>
              <a:rPr lang="en-US" dirty="0"/>
            </a:br>
            <a:r>
              <a:rPr lang="en-US" dirty="0"/>
              <a:t>...............................................</a:t>
            </a:r>
          </a:p>
          <a:p>
            <a:pPr marL="68580" indent="0">
              <a:buNone/>
            </a:pPr>
            <a:r>
              <a:rPr lang="en-US" dirty="0" smtClean="0"/>
              <a:t>(</a:t>
            </a:r>
            <a:r>
              <a:rPr lang="en-US" dirty="0"/>
              <a:t>explanation for recommendation1</a:t>
            </a:r>
            <a:r>
              <a:rPr lang="en-US" dirty="0" smtClean="0"/>
              <a:t>)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- it is recommended</a:t>
            </a:r>
            <a:r>
              <a:rPr lang="en-US" dirty="0"/>
              <a:t> ............</a:t>
            </a:r>
            <a:br>
              <a:rPr lang="en-US" dirty="0"/>
            </a:br>
            <a:r>
              <a:rPr lang="en-US" dirty="0"/>
              <a:t>................................................</a:t>
            </a:r>
            <a:br>
              <a:rPr lang="en-US" dirty="0"/>
            </a:br>
            <a:r>
              <a:rPr lang="en-US" dirty="0"/>
              <a:t>...............................................</a:t>
            </a:r>
          </a:p>
          <a:p>
            <a:pPr marL="68580" indent="0">
              <a:buNone/>
            </a:pPr>
            <a:r>
              <a:rPr lang="en-US" dirty="0"/>
              <a:t> (explanation for </a:t>
            </a:r>
            <a:r>
              <a:rPr lang="en-US" dirty="0" smtClean="0"/>
              <a:t>recommendation2)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b="1" dirty="0"/>
              <a:t>- it is recommended</a:t>
            </a:r>
            <a:r>
              <a:rPr lang="en-US" dirty="0"/>
              <a:t> ............</a:t>
            </a:r>
            <a:br>
              <a:rPr lang="en-US" dirty="0"/>
            </a:br>
            <a:r>
              <a:rPr lang="en-US" dirty="0"/>
              <a:t>................................................</a:t>
            </a:r>
            <a:br>
              <a:rPr lang="en-US" dirty="0"/>
            </a:br>
            <a:r>
              <a:rPr lang="en-US" dirty="0"/>
              <a:t>...............................................</a:t>
            </a:r>
          </a:p>
          <a:p>
            <a:pPr marL="68580" indent="0">
              <a:buNone/>
            </a:pPr>
            <a:r>
              <a:rPr lang="en-US" dirty="0"/>
              <a:t> (explanation for </a:t>
            </a:r>
            <a:r>
              <a:rPr lang="en-US" dirty="0" smtClean="0"/>
              <a:t>recommendation3)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….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03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Conclusion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AU" dirty="0" smtClean="0"/>
              <a:t>Summarize the report</a:t>
            </a:r>
          </a:p>
          <a:p>
            <a:pPr marL="68580" indent="0">
              <a:buNone/>
            </a:pPr>
            <a:r>
              <a:rPr lang="en-AU" dirty="0" smtClean="0"/>
              <a:t>Mention the key aspects of the discussion.</a:t>
            </a:r>
          </a:p>
          <a:p>
            <a:pPr marL="6858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035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References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AU" dirty="0" smtClean="0">
                <a:solidFill>
                  <a:schemeClr val="tx1"/>
                </a:solidFill>
              </a:rPr>
              <a:t>15 references from: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Academic articles (most important)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Industry documents: reports, guidelines, policies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Government documents: guidelines, reports, policies </a:t>
            </a:r>
            <a:r>
              <a:rPr lang="en-AU" dirty="0" err="1">
                <a:solidFill>
                  <a:schemeClr val="tx1"/>
                </a:solidFill>
              </a:rPr>
              <a:t>etc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AU" dirty="0">
                <a:solidFill>
                  <a:schemeClr val="tx1"/>
                </a:solidFill>
              </a:rPr>
              <a:t>News articles</a:t>
            </a:r>
          </a:p>
        </p:txBody>
      </p:sp>
    </p:spTree>
    <p:extLst>
      <p:ext uri="{BB962C8B-B14F-4D97-AF65-F5344CB8AC3E}">
        <p14:creationId xmlns:p14="http://schemas.microsoft.com/office/powerpoint/2010/main" xmlns="" val="28927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NOTES: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THIS IS NOT A CASE STUDY!!!</a:t>
            </a:r>
          </a:p>
          <a:p>
            <a:r>
              <a:rPr lang="en-AU" dirty="0" smtClean="0"/>
              <a:t>Provide examples whenever you can. </a:t>
            </a:r>
          </a:p>
          <a:p>
            <a:r>
              <a:rPr lang="en-AU" dirty="0" smtClean="0"/>
              <a:t>The word limit is 1500 words. (there is a 10% margin).</a:t>
            </a:r>
          </a:p>
          <a:p>
            <a:r>
              <a:rPr lang="en-AU" dirty="0" smtClean="0"/>
              <a:t>The 10% is strict! 1651 is not within the limit!</a:t>
            </a:r>
            <a:r>
              <a:rPr lang="en-AU" dirty="0"/>
              <a:t/>
            </a:r>
            <a:br>
              <a:rPr lang="en-AU" dirty="0"/>
            </a:br>
            <a:endParaRPr lang="en-AU" dirty="0" smtClean="0"/>
          </a:p>
          <a:p>
            <a:pPr marL="365760" lvl="1" indent="0">
              <a:buNone/>
            </a:pPr>
            <a:r>
              <a:rPr lang="en-AU" dirty="0"/>
              <a:t/>
            </a:r>
            <a:br>
              <a:rPr lang="en-AU" dirty="0"/>
            </a:b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14112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024744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Marking criteria: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AU" dirty="0"/>
              <a:t/>
            </a:r>
            <a:br>
              <a:rPr lang="en-AU" dirty="0"/>
            </a:br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2501220"/>
              </p:ext>
            </p:extLst>
          </p:nvPr>
        </p:nvGraphicFramePr>
        <p:xfrm>
          <a:off x="539552" y="1266403"/>
          <a:ext cx="8064896" cy="5263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833"/>
                <a:gridCol w="1419455"/>
                <a:gridCol w="1296144"/>
                <a:gridCol w="1224136"/>
                <a:gridCol w="1368152"/>
                <a:gridCol w="1584176"/>
              </a:tblGrid>
              <a:tr h="14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Criterion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solidFill>
                            <a:schemeClr val="tx1"/>
                          </a:solidFill>
                          <a:effectLst/>
                        </a:rPr>
                        <a:t>Excellent</a:t>
                      </a:r>
                      <a:endParaRPr lang="en-A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A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A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solidFill>
                            <a:schemeClr val="tx1"/>
                          </a:solidFill>
                          <a:effectLst/>
                        </a:rPr>
                        <a:t>Satisfactory</a:t>
                      </a:r>
                      <a:endParaRPr lang="en-A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solidFill>
                            <a:schemeClr val="tx1"/>
                          </a:solidFill>
                          <a:effectLst/>
                        </a:rPr>
                        <a:t>Unsatisfactory</a:t>
                      </a:r>
                      <a:endParaRPr lang="en-A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577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Introduction 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an excellent </a:t>
                      </a:r>
                      <a:r>
                        <a:rPr lang="en-AU" sz="700" dirty="0" smtClean="0">
                          <a:effectLst/>
                        </a:rPr>
                        <a:t>introduction to </a:t>
                      </a:r>
                      <a:r>
                        <a:rPr lang="en-AU" sz="700" dirty="0">
                          <a:effectLst/>
                        </a:rPr>
                        <a:t>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very good </a:t>
                      </a:r>
                      <a:r>
                        <a:rPr lang="en-AU" sz="700" dirty="0" smtClean="0">
                          <a:effectLst/>
                        </a:rPr>
                        <a:t>introduction to </a:t>
                      </a:r>
                      <a:r>
                        <a:rPr lang="en-AU" sz="700" dirty="0">
                          <a:effectLst/>
                        </a:rPr>
                        <a:t>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good </a:t>
                      </a:r>
                      <a:r>
                        <a:rPr lang="en-AU" sz="700" dirty="0" smtClean="0">
                          <a:effectLst/>
                        </a:rPr>
                        <a:t>introduction  </a:t>
                      </a:r>
                      <a:r>
                        <a:rPr lang="en-AU" sz="700" dirty="0">
                          <a:effectLst/>
                        </a:rPr>
                        <a:t>to 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</a:t>
                      </a:r>
                      <a:r>
                        <a:rPr lang="en-AU" sz="700" dirty="0" smtClean="0">
                          <a:effectLst/>
                        </a:rPr>
                        <a:t>satisfactory</a:t>
                      </a:r>
                      <a:r>
                        <a:rPr lang="en-AU" sz="700" baseline="0" dirty="0" smtClean="0">
                          <a:effectLst/>
                        </a:rPr>
                        <a:t> </a:t>
                      </a:r>
                      <a:r>
                        <a:rPr lang="en-AU" sz="700" dirty="0" smtClean="0">
                          <a:effectLst/>
                        </a:rPr>
                        <a:t>introduction to </a:t>
                      </a:r>
                      <a:r>
                        <a:rPr lang="en-AU" sz="700" dirty="0">
                          <a:effectLst/>
                        </a:rPr>
                        <a:t>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superficial or no </a:t>
                      </a:r>
                      <a:r>
                        <a:rPr lang="en-AU" sz="700" dirty="0" smtClean="0">
                          <a:effectLst/>
                        </a:rPr>
                        <a:t>executive introduction</a:t>
                      </a:r>
                      <a:r>
                        <a:rPr lang="en-AU" sz="700" baseline="0" dirty="0" smtClean="0">
                          <a:effectLst/>
                        </a:rPr>
                        <a:t> </a:t>
                      </a:r>
                      <a:r>
                        <a:rPr lang="en-AU" sz="700" dirty="0" smtClean="0">
                          <a:effectLst/>
                        </a:rPr>
                        <a:t>to </a:t>
                      </a:r>
                      <a:r>
                        <a:rPr lang="en-AU" sz="700" dirty="0">
                          <a:effectLst/>
                        </a:rPr>
                        <a:t>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619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Executive Summary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an excellent executive summary</a:t>
                      </a:r>
                      <a:r>
                        <a:rPr lang="en-AU" sz="700" dirty="0" smtClean="0">
                          <a:effectLst/>
                        </a:rPr>
                        <a:t>,.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very good executive </a:t>
                      </a:r>
                      <a:r>
                        <a:rPr lang="en-AU" sz="700" dirty="0" smtClean="0">
                          <a:effectLst/>
                        </a:rPr>
                        <a:t>summary.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good executive summary</a:t>
                      </a:r>
                      <a:r>
                        <a:rPr lang="en-AU" sz="700" dirty="0" smtClean="0">
                          <a:effectLst/>
                        </a:rPr>
                        <a:t>,.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satisfactory executive </a:t>
                      </a:r>
                      <a:r>
                        <a:rPr lang="en-AU" sz="700" dirty="0" smtClean="0">
                          <a:effectLst/>
                        </a:rPr>
                        <a:t>summary.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superficial or no executive </a:t>
                      </a:r>
                      <a:r>
                        <a:rPr lang="en-AU" sz="700" dirty="0" smtClean="0">
                          <a:effectLst/>
                        </a:rPr>
                        <a:t>summary.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619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Analysis 30%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Demonstrates comprehensive analysis of the relevance of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problems.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Demonstrates good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analysis of the relevance of problems.</a:t>
                      </a:r>
                      <a:endParaRPr lang="en-A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Offers an overall analysis of the relevance of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problems.</a:t>
                      </a:r>
                      <a:endParaRPr lang="en-A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There is some evidence of analysis of the relevance of problems.</a:t>
                      </a:r>
                      <a:endParaRPr lang="en-A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little or 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evidence of analysis of the relevance of problems.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982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Current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approaches </a:t>
                      </a: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evaluation.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Offers comprehensive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assessment of approaches backed up with convincing strengths and weaknesses of solutions to solve the problems.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Offers detailed assessment of approaches backed up with important strengths and weaknesses of solutions to solve the problems.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Offers substantial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assessment of approaches backed up with important strengths and weaknesses of solutions to solve the problems.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Offers limited assessment of approaches backed up with important strengths and weaknesses of solutions to solve the problems.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Offers little or 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assessment of options backed up with important strengths and weaknesses of solutions to solve the problems.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A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7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Recommendations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Demonstrates the use and integration of broader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knowledge in generating flawless solutions to the problems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Demonstrates the 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and integration of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knowledge gained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through the course 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generating effective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solutions to the problems.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good evidence of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recognition of solutions to the problems using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sufficient level of know ledge gained through the course.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some evidence of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recognition of alternate solutions to the problems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using know ledge gained through the course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little or 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evidence of recognition of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alternative solutions to the problems using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know ledge gained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through the course.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31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Conclusion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an excellent </a:t>
                      </a:r>
                      <a:r>
                        <a:rPr lang="en-AU" sz="700" dirty="0" smtClean="0">
                          <a:effectLst/>
                        </a:rPr>
                        <a:t>conclusion </a:t>
                      </a:r>
                      <a:r>
                        <a:rPr lang="en-AU" sz="700" dirty="0">
                          <a:effectLst/>
                        </a:rPr>
                        <a:t>to 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very good </a:t>
                      </a:r>
                      <a:r>
                        <a:rPr lang="en-AU" sz="700" dirty="0" smtClean="0">
                          <a:effectLst/>
                        </a:rPr>
                        <a:t>conclusion </a:t>
                      </a:r>
                      <a:r>
                        <a:rPr lang="en-AU" sz="700" dirty="0">
                          <a:effectLst/>
                        </a:rPr>
                        <a:t>to 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good </a:t>
                      </a:r>
                      <a:r>
                        <a:rPr lang="en-AU" sz="700" dirty="0" smtClean="0">
                          <a:effectLst/>
                        </a:rPr>
                        <a:t>conclusion </a:t>
                      </a:r>
                      <a:r>
                        <a:rPr lang="en-AU" sz="700" dirty="0">
                          <a:effectLst/>
                        </a:rPr>
                        <a:t>to 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satisfactory </a:t>
                      </a:r>
                      <a:r>
                        <a:rPr lang="en-AU" sz="700" dirty="0" smtClean="0">
                          <a:effectLst/>
                        </a:rPr>
                        <a:t>conclusion </a:t>
                      </a:r>
                      <a:r>
                        <a:rPr lang="en-AU" sz="700" dirty="0">
                          <a:effectLst/>
                        </a:rPr>
                        <a:t>to 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Provides a superficial or no </a:t>
                      </a:r>
                      <a:r>
                        <a:rPr lang="en-AU" sz="700" dirty="0" smtClean="0">
                          <a:effectLst/>
                        </a:rPr>
                        <a:t>to </a:t>
                      </a:r>
                      <a:r>
                        <a:rPr lang="en-AU" sz="700" dirty="0">
                          <a:effectLst/>
                        </a:rPr>
                        <a:t>the report.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Overall presentation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excellent style and formatting, excellent written expression, no spelling or grammatical errors. Excellent referencing. 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very good style and formatting, very good written expression, very few spelling or grammatical errors. Very good referencing.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good style and formatting, good written expression, limited spelling or grammatical errors. Good referencing.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satisfactory style and formatting,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reasonable written expression, a number of spelling and/or grammatical errors.  Satisfactory referencing.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There is inappropriate style and formatting, poor written expression, many spelling and/or grammatical errors. Unsatisfactory referencing.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30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2564904"/>
            <a:ext cx="352851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Questions 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AU" dirty="0"/>
              <a:t/>
            </a:r>
            <a:br>
              <a:rPr lang="en-AU" dirty="0"/>
            </a:b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19790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 of the assignment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required to identify a specific risk management issue and write a report which explains the background to the issue and its significance to the industry.</a:t>
            </a:r>
            <a:endParaRPr lang="en-AU" dirty="0"/>
          </a:p>
          <a:p>
            <a:pPr marL="6858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988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Choosing a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AU" sz="2000" b="1" dirty="0" smtClean="0"/>
              <a:t>List of possible topics (available on bb):</a:t>
            </a:r>
          </a:p>
          <a:p>
            <a:r>
              <a:rPr lang="en-US" sz="2000" dirty="0" smtClean="0"/>
              <a:t>Overcrowding </a:t>
            </a:r>
            <a:r>
              <a:rPr lang="en-US" sz="2000" dirty="0"/>
              <a:t>and music festivals</a:t>
            </a:r>
            <a:endParaRPr lang="en-AU" sz="2000" dirty="0"/>
          </a:p>
          <a:p>
            <a:r>
              <a:rPr lang="en-US" sz="2000" dirty="0" smtClean="0"/>
              <a:t>Spread </a:t>
            </a:r>
            <a:r>
              <a:rPr lang="en-US" sz="2000" dirty="0"/>
              <a:t>of disease on cruise ships</a:t>
            </a:r>
            <a:endParaRPr lang="en-AU" sz="2000" dirty="0"/>
          </a:p>
          <a:p>
            <a:r>
              <a:rPr lang="en-US" sz="2000" dirty="0" smtClean="0"/>
              <a:t>Alcohol </a:t>
            </a:r>
            <a:r>
              <a:rPr lang="en-US" sz="2000" dirty="0"/>
              <a:t>abuse in sporting events</a:t>
            </a:r>
            <a:endParaRPr lang="en-AU" sz="2000" dirty="0"/>
          </a:p>
          <a:p>
            <a:r>
              <a:rPr lang="en-US" sz="2000" dirty="0" smtClean="0"/>
              <a:t>Terrorism </a:t>
            </a:r>
            <a:r>
              <a:rPr lang="en-US" sz="2000" dirty="0"/>
              <a:t>and mega events</a:t>
            </a:r>
            <a:endParaRPr lang="en-AU" sz="2000" dirty="0"/>
          </a:p>
          <a:p>
            <a:r>
              <a:rPr lang="en-US" sz="2000" dirty="0" smtClean="0"/>
              <a:t>Injuries </a:t>
            </a:r>
            <a:r>
              <a:rPr lang="en-US" sz="2000" dirty="0"/>
              <a:t>and adventure tourism</a:t>
            </a:r>
            <a:endParaRPr lang="en-AU" sz="2000" dirty="0"/>
          </a:p>
          <a:p>
            <a:endParaRPr lang="en-AU" sz="1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3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Structure of the assignment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>
                <a:solidFill>
                  <a:schemeClr val="bg2">
                    <a:lumMod val="50000"/>
                  </a:schemeClr>
                </a:solidFill>
              </a:rPr>
              <a:t>(1) </a:t>
            </a:r>
            <a:r>
              <a:rPr lang="en-AU" b="1" dirty="0" smtClean="0">
                <a:solidFill>
                  <a:schemeClr val="bg2">
                    <a:lumMod val="50000"/>
                  </a:schemeClr>
                </a:solidFill>
              </a:rPr>
              <a:t>Title page</a:t>
            </a:r>
            <a:endParaRPr lang="en-A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AU" b="1" dirty="0" smtClean="0"/>
              <a:t>(2) </a:t>
            </a:r>
            <a:r>
              <a:rPr lang="en-AU" b="1" dirty="0"/>
              <a:t>Executive Summary </a:t>
            </a:r>
          </a:p>
          <a:p>
            <a:r>
              <a:rPr lang="en-AU" b="1" dirty="0" smtClean="0"/>
              <a:t>(</a:t>
            </a:r>
            <a:r>
              <a:rPr lang="en-AU" b="1" dirty="0"/>
              <a:t>3</a:t>
            </a:r>
            <a:r>
              <a:rPr lang="en-AU" b="1" dirty="0" smtClean="0"/>
              <a:t>) </a:t>
            </a:r>
            <a:r>
              <a:rPr lang="en-AU" b="1" dirty="0"/>
              <a:t>Table of Contents </a:t>
            </a:r>
            <a:endParaRPr lang="en-AU" dirty="0"/>
          </a:p>
          <a:p>
            <a:r>
              <a:rPr lang="en-AU" b="1" dirty="0" smtClean="0"/>
              <a:t>(4) </a:t>
            </a:r>
            <a:r>
              <a:rPr lang="en-AU" b="1" dirty="0"/>
              <a:t>Introduction </a:t>
            </a:r>
            <a:endParaRPr lang="en-AU" b="1" dirty="0" smtClean="0"/>
          </a:p>
          <a:p>
            <a:r>
              <a:rPr lang="en-AU" b="1" dirty="0" smtClean="0"/>
              <a:t>(</a:t>
            </a:r>
            <a:r>
              <a:rPr lang="en-AU" b="1" dirty="0"/>
              <a:t>5</a:t>
            </a:r>
            <a:r>
              <a:rPr lang="en-AU" b="1" dirty="0" smtClean="0"/>
              <a:t>) </a:t>
            </a:r>
            <a:r>
              <a:rPr lang="en-AU" b="1" dirty="0"/>
              <a:t>Analysis of the Issue </a:t>
            </a:r>
            <a:endParaRPr lang="en-AU" b="1" dirty="0" smtClean="0"/>
          </a:p>
          <a:p>
            <a:r>
              <a:rPr lang="en-AU" b="1" dirty="0" smtClean="0"/>
              <a:t>(</a:t>
            </a:r>
            <a:r>
              <a:rPr lang="en-AU" b="1" dirty="0"/>
              <a:t>6</a:t>
            </a:r>
            <a:r>
              <a:rPr lang="en-AU" b="1" dirty="0" smtClean="0"/>
              <a:t>) Analysis of current Solutions </a:t>
            </a:r>
          </a:p>
          <a:p>
            <a:r>
              <a:rPr lang="en-AU" b="1" dirty="0" smtClean="0"/>
              <a:t>(7) Recommendations</a:t>
            </a:r>
            <a:endParaRPr lang="en-AU" dirty="0" smtClean="0"/>
          </a:p>
          <a:p>
            <a:r>
              <a:rPr lang="en-AU" b="1" dirty="0" smtClean="0"/>
              <a:t>(</a:t>
            </a:r>
            <a:r>
              <a:rPr lang="en-AU" b="1" dirty="0"/>
              <a:t>8</a:t>
            </a:r>
            <a:r>
              <a:rPr lang="en-AU" b="1" dirty="0" smtClean="0"/>
              <a:t>) </a:t>
            </a:r>
            <a:r>
              <a:rPr lang="en-AU" b="1" dirty="0"/>
              <a:t>Conclusion </a:t>
            </a:r>
            <a:endParaRPr lang="en-AU" b="1" dirty="0" smtClean="0"/>
          </a:p>
          <a:p>
            <a:r>
              <a:rPr lang="en-AU" b="1" dirty="0" smtClean="0"/>
              <a:t>(</a:t>
            </a:r>
            <a:r>
              <a:rPr lang="en-AU" b="1" dirty="0"/>
              <a:t>9</a:t>
            </a:r>
            <a:r>
              <a:rPr lang="en-AU" b="1" dirty="0" smtClean="0"/>
              <a:t>) </a:t>
            </a:r>
            <a:r>
              <a:rPr lang="en-AU" b="1" dirty="0"/>
              <a:t>References </a:t>
            </a:r>
            <a:endParaRPr lang="en-AU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1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Title page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Title of the assignment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Your name and student number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Word count (excluding title page and List of references)</a:t>
            </a:r>
          </a:p>
        </p:txBody>
      </p:sp>
    </p:spTree>
    <p:extLst>
      <p:ext uri="{BB962C8B-B14F-4D97-AF65-F5344CB8AC3E}">
        <p14:creationId xmlns:p14="http://schemas.microsoft.com/office/powerpoint/2010/main" xmlns="" val="41115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Executive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AU" dirty="0">
                <a:solidFill>
                  <a:schemeClr val="tx1"/>
                </a:solidFill>
              </a:rPr>
              <a:t>Summary of your report</a:t>
            </a:r>
          </a:p>
          <a:p>
            <a:endParaRPr lang="en-AU" b="1" dirty="0" smtClean="0"/>
          </a:p>
          <a:p>
            <a:pPr marL="68580" indent="0">
              <a:buNone/>
            </a:pPr>
            <a:r>
              <a:rPr lang="en-AU" b="1" dirty="0" smtClean="0"/>
              <a:t>An executive summary aims to: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 </a:t>
            </a:r>
            <a:r>
              <a:rPr lang="en-US" dirty="0">
                <a:solidFill>
                  <a:schemeClr val="tx1"/>
                </a:solidFill>
              </a:rPr>
              <a:t>a brief overview of the whole report so that executives or managers could read the executive summary alone without the accompanying report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allow the reader to quickly understand the information contained in the </a:t>
            </a:r>
            <a:r>
              <a:rPr lang="en-US" dirty="0" smtClean="0">
                <a:solidFill>
                  <a:schemeClr val="tx1"/>
                </a:solidFill>
              </a:rPr>
              <a:t>report;</a:t>
            </a:r>
          </a:p>
          <a:p>
            <a:r>
              <a:rPr lang="en-US" dirty="0">
                <a:solidFill>
                  <a:schemeClr val="tx1"/>
                </a:solidFill>
              </a:rPr>
              <a:t>persuade the reader that the document is worthy of being read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provide concise, complete, specific and self-sufficient information that can be understood in isolation.</a:t>
            </a:r>
            <a:endParaRPr lang="en-A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7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rmAutofit/>
          </a:bodyPr>
          <a:lstStyle/>
          <a:p>
            <a:r>
              <a:rPr lang="en-AU" dirty="0"/>
              <a:t>Executive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4057676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AU" sz="3800" b="1" dirty="0" smtClean="0"/>
              <a:t>How to write it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Write </a:t>
            </a:r>
            <a:r>
              <a:rPr lang="en-US" sz="3100" dirty="0">
                <a:solidFill>
                  <a:schemeClr val="tx1"/>
                </a:solidFill>
              </a:rPr>
              <a:t>the executive summary in your own words, using a formal writing style. Avoid </a:t>
            </a:r>
            <a:r>
              <a:rPr lang="en-US" sz="3100" dirty="0" smtClean="0">
                <a:solidFill>
                  <a:schemeClr val="tx1"/>
                </a:solidFill>
              </a:rPr>
              <a:t>using jargon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endParaRPr lang="en-US" sz="31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State the purpose/aim of the report. For example, the main purpose of this report is to......</a:t>
            </a:r>
          </a:p>
          <a:p>
            <a:endParaRPr lang="en-US" sz="31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Describe the procedure that you used. The methodology or analytical process used to </a:t>
            </a:r>
            <a:r>
              <a:rPr lang="en-US" sz="3100" dirty="0" smtClean="0">
                <a:solidFill>
                  <a:schemeClr val="tx1"/>
                </a:solidFill>
              </a:rPr>
              <a:t> process </a:t>
            </a:r>
            <a:r>
              <a:rPr lang="en-US" sz="3100" dirty="0">
                <a:solidFill>
                  <a:schemeClr val="tx1"/>
                </a:solidFill>
              </a:rPr>
              <a:t>the data collected.</a:t>
            </a:r>
          </a:p>
          <a:p>
            <a:endParaRPr lang="en-US" sz="31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Provide the results of the study. The major findings may include a number of sentences.</a:t>
            </a:r>
          </a:p>
          <a:p>
            <a:endParaRPr lang="en-US" sz="3100" dirty="0">
              <a:solidFill>
                <a:schemeClr val="tx1"/>
              </a:solidFill>
            </a:endParaRPr>
          </a:p>
          <a:p>
            <a:r>
              <a:rPr lang="en-US" sz="3100" dirty="0" smtClean="0">
                <a:solidFill>
                  <a:schemeClr val="tx1"/>
                </a:solidFill>
              </a:rPr>
              <a:t>Information about the </a:t>
            </a:r>
            <a:r>
              <a:rPr lang="en-US" sz="3100" dirty="0">
                <a:solidFill>
                  <a:schemeClr val="tx1"/>
                </a:solidFill>
              </a:rPr>
              <a:t>recommendations (if applicable) should also provided</a:t>
            </a:r>
            <a:r>
              <a:rPr lang="en-US" sz="3100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4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Introduction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Identify the topic you selected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Discuss its relevance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Identify the main purpose of the assignment </a:t>
            </a:r>
          </a:p>
          <a:p>
            <a:r>
              <a:rPr lang="en-AU" dirty="0">
                <a:solidFill>
                  <a:schemeClr val="tx1"/>
                </a:solidFill>
              </a:rPr>
              <a:t>P</a:t>
            </a:r>
            <a:r>
              <a:rPr lang="en-AU" dirty="0" smtClean="0">
                <a:solidFill>
                  <a:schemeClr val="tx1"/>
                </a:solidFill>
              </a:rPr>
              <a:t>rovide </a:t>
            </a:r>
            <a:r>
              <a:rPr lang="en-AU" dirty="0">
                <a:solidFill>
                  <a:schemeClr val="tx1"/>
                </a:solidFill>
              </a:rPr>
              <a:t>context</a:t>
            </a:r>
            <a:r>
              <a:rPr lang="en-AU" dirty="0" smtClean="0">
                <a:solidFill>
                  <a:schemeClr val="tx1"/>
                </a:solidFill>
              </a:rPr>
              <a:t>, relevant definitions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4101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Analysis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sz="2400" dirty="0" smtClean="0"/>
              <a:t>You need to go discuss the issue in detail:</a:t>
            </a:r>
          </a:p>
          <a:p>
            <a:pPr lvl="2"/>
            <a:r>
              <a:rPr lang="en-AU" dirty="0" smtClean="0"/>
              <a:t>Consequences</a:t>
            </a:r>
          </a:p>
          <a:p>
            <a:pPr lvl="2"/>
            <a:r>
              <a:rPr lang="en-AU" dirty="0" smtClean="0"/>
              <a:t>Impact that these consequences have on the project/event/business</a:t>
            </a:r>
          </a:p>
          <a:p>
            <a:pPr lvl="2"/>
            <a:r>
              <a:rPr lang="en-AU" dirty="0" smtClean="0"/>
              <a:t>Likelihood/Frequency of the issue.</a:t>
            </a:r>
          </a:p>
          <a:p>
            <a:pPr lvl="2"/>
            <a:r>
              <a:rPr lang="en-AU" dirty="0" smtClean="0"/>
              <a:t>Provide a discussion of the factors that affect the issue</a:t>
            </a:r>
          </a:p>
        </p:txBody>
      </p:sp>
    </p:spTree>
    <p:extLst>
      <p:ext uri="{BB962C8B-B14F-4D97-AF65-F5344CB8AC3E}">
        <p14:creationId xmlns:p14="http://schemas.microsoft.com/office/powerpoint/2010/main" xmlns="" val="24579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1358</Words>
  <Application/>
  <PresentationFormat>On-screen Show (4:3)</PresentationFormat>
  <Paragraphs>235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3201 HSL</vt:lpstr>
      <vt:lpstr>Purpose of the assignment</vt:lpstr>
      <vt:lpstr>Choosing a topic</vt:lpstr>
      <vt:lpstr>Structure of the assignment</vt:lpstr>
      <vt:lpstr>Title page</vt:lpstr>
      <vt:lpstr>Executive summary</vt:lpstr>
      <vt:lpstr>Executive summary</vt:lpstr>
      <vt:lpstr>Introduction</vt:lpstr>
      <vt:lpstr>Analysis </vt:lpstr>
      <vt:lpstr>Analysis of current solutions</vt:lpstr>
      <vt:lpstr>Analysis of the issues </vt:lpstr>
      <vt:lpstr>Recommendations</vt:lpstr>
      <vt:lpstr>Conclusion</vt:lpstr>
      <vt:lpstr>References</vt:lpstr>
      <vt:lpstr>NOTES:</vt:lpstr>
      <vt:lpstr>Marking criteria:</vt:lpstr>
      <vt:lpstr>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3201 HSL</dc:title>
  <dc:creator>EMIE09</dc:creator>
  <cp:lastModifiedBy>EMIE09</cp:lastModifiedBy>
  <cp:revision>1</cp:revision>
  <dcterms:modified xsi:type="dcterms:W3CDTF">2017-04-18T05:04:28Z</dcterms:modified>
</cp:coreProperties>
</file>